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3" r:id="rId4"/>
    <p:sldId id="274" r:id="rId5"/>
    <p:sldId id="257" r:id="rId6"/>
    <p:sldId id="258" r:id="rId7"/>
    <p:sldId id="277" r:id="rId8"/>
    <p:sldId id="278" r:id="rId9"/>
    <p:sldId id="271" r:id="rId10"/>
    <p:sldId id="279" r:id="rId11"/>
    <p:sldId id="281" r:id="rId12"/>
    <p:sldId id="282" r:id="rId13"/>
    <p:sldId id="283" r:id="rId14"/>
    <p:sldId id="28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152" autoAdjust="0"/>
  </p:normalViewPr>
  <p:slideViewPr>
    <p:cSldViewPr snapToGrid="0">
      <p:cViewPr varScale="1">
        <p:scale>
          <a:sx n="108" d="100"/>
          <a:sy n="108" d="100"/>
        </p:scale>
        <p:origin x="714" y="96"/>
      </p:cViewPr>
      <p:guideLst/>
    </p:cSldViewPr>
  </p:slideViewPr>
  <p:outlineViewPr>
    <p:cViewPr>
      <p:scale>
        <a:sx n="33" d="100"/>
        <a:sy n="33" d="100"/>
      </p:scale>
      <p:origin x="0" y="-422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48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363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05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718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22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00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23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874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825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74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77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58AD8-1407-4CBB-895D-107EE1132AFD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34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assets.datacamp.com/email/other/Python+vs+R.pdf" TargetMode="External"/><Relationship Id="rId2" Type="http://schemas.openxmlformats.org/officeDocument/2006/relationships/hyperlink" Target="https://www.anaconda.com/products/individua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Visio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assets.datacamp.com/email/other/Python+vs+R.pdf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uk-UA" noProof="0" dirty="0"/>
              <a:t>Лекція 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uk-UA" sz="4400" noProof="0" dirty="0"/>
              <a:t>Основні поняття інтелектуального аналізу даних</a:t>
            </a:r>
          </a:p>
        </p:txBody>
      </p:sp>
    </p:spTree>
    <p:extLst>
      <p:ext uri="{BB962C8B-B14F-4D97-AF65-F5344CB8AC3E}">
        <p14:creationId xmlns:p14="http://schemas.microsoft.com/office/powerpoint/2010/main" val="1719811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 err="1"/>
              <a:t>Install</a:t>
            </a:r>
            <a:r>
              <a:rPr lang="uk-UA" noProof="0" dirty="0"/>
              <a:t>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400" noProof="0" dirty="0"/>
              <a:t>С </a:t>
            </a:r>
            <a:r>
              <a:rPr lang="uk-UA" sz="2400" noProof="0" dirty="0" err="1"/>
              <a:t>Python</a:t>
            </a:r>
            <a:r>
              <a:rPr lang="uk-UA" sz="2400" noProof="0" dirty="0"/>
              <a:t> </a:t>
            </a:r>
            <a:r>
              <a:rPr lang="uk-UA" sz="2400" noProof="0" dirty="0" err="1"/>
              <a:t>работать</a:t>
            </a:r>
            <a:r>
              <a:rPr lang="uk-UA" sz="2400" noProof="0" dirty="0"/>
              <a:t> будем в IDE </a:t>
            </a:r>
            <a:r>
              <a:rPr lang="uk-UA" sz="2400" noProof="0" dirty="0" err="1"/>
              <a:t>Jupyter</a:t>
            </a:r>
            <a:r>
              <a:rPr lang="uk-UA" sz="2400" noProof="0" dirty="0"/>
              <a:t> </a:t>
            </a:r>
            <a:r>
              <a:rPr lang="uk-UA" sz="2400" noProof="0" dirty="0" err="1"/>
              <a:t>Notebook</a:t>
            </a:r>
            <a:endParaRPr lang="uk-UA" sz="2400" noProof="0" dirty="0"/>
          </a:p>
          <a:p>
            <a:r>
              <a:rPr lang="uk-UA" sz="2400" noProof="0" dirty="0" err="1"/>
              <a:t>Install</a:t>
            </a:r>
            <a:r>
              <a:rPr lang="uk-UA" sz="2400" noProof="0" dirty="0"/>
              <a:t> </a:t>
            </a:r>
            <a:r>
              <a:rPr lang="uk-UA" sz="2400" noProof="0" dirty="0" err="1"/>
              <a:t>Anaconda</a:t>
            </a:r>
            <a:r>
              <a:rPr lang="uk-UA" sz="2400" noProof="0" dirty="0"/>
              <a:t> </a:t>
            </a:r>
            <a:r>
              <a:rPr lang="uk-UA" sz="2400" noProof="0" dirty="0">
                <a:hlinkClick r:id="rId2"/>
              </a:rPr>
              <a:t>https://www.anaconda.com/products/individual</a:t>
            </a:r>
            <a:endParaRPr lang="uk-UA" sz="2400" noProof="0" dirty="0"/>
          </a:p>
          <a:p>
            <a:r>
              <a:rPr lang="uk-UA" sz="2400" noProof="0" dirty="0" err="1"/>
              <a:t>JupyterLab</a:t>
            </a:r>
            <a:r>
              <a:rPr lang="uk-UA" sz="2400" noProof="0" dirty="0"/>
              <a:t> - веб-інтерактивне середовище розробки коду  (IDE). </a:t>
            </a:r>
            <a:r>
              <a:rPr lang="uk-UA" sz="2400" noProof="0" dirty="0" err="1"/>
              <a:t>JupyterLab</a:t>
            </a:r>
            <a:r>
              <a:rPr lang="uk-UA" sz="2400" noProof="0" dirty="0"/>
              <a:t> є гнучким, користувальницький інтерфейс налаштовується для підтримки широкого кола робочих процесів у галузі </a:t>
            </a:r>
            <a:r>
              <a:rPr lang="uk-UA" sz="2400" b="1" noProof="0" dirty="0" err="1"/>
              <a:t>data</a:t>
            </a:r>
            <a:r>
              <a:rPr lang="uk-UA" sz="2400" b="1" noProof="0" dirty="0"/>
              <a:t> </a:t>
            </a:r>
            <a:r>
              <a:rPr lang="uk-UA" sz="2400" b="1" noProof="0" dirty="0" err="1"/>
              <a:t>science</a:t>
            </a:r>
            <a:r>
              <a:rPr lang="uk-UA" sz="2400" b="1" noProof="0" dirty="0"/>
              <a:t> </a:t>
            </a:r>
            <a:r>
              <a:rPr lang="uk-UA" sz="2400" noProof="0" dirty="0" err="1"/>
              <a:t>and</a:t>
            </a:r>
            <a:r>
              <a:rPr lang="uk-UA" sz="2400" b="1" noProof="0" dirty="0"/>
              <a:t> </a:t>
            </a:r>
            <a:r>
              <a:rPr lang="uk-UA" sz="2400" b="1" noProof="0" dirty="0" err="1"/>
              <a:t>machine</a:t>
            </a:r>
            <a:r>
              <a:rPr lang="uk-UA" sz="2400" b="1" noProof="0" dirty="0"/>
              <a:t> </a:t>
            </a:r>
            <a:r>
              <a:rPr lang="uk-UA" sz="2400" b="1" noProof="0" dirty="0" err="1"/>
              <a:t>learning</a:t>
            </a:r>
            <a:r>
              <a:rPr lang="uk-UA" sz="2400" b="1" noProof="0" dirty="0"/>
              <a:t>.</a:t>
            </a:r>
          </a:p>
          <a:p>
            <a:r>
              <a:rPr lang="uk-UA" sz="2400" noProof="0" dirty="0" err="1"/>
              <a:t>Jupyter</a:t>
            </a:r>
            <a:r>
              <a:rPr lang="uk-UA" sz="2400" noProof="0" dirty="0"/>
              <a:t> </a:t>
            </a:r>
            <a:r>
              <a:rPr lang="uk-UA" sz="2400" noProof="0" dirty="0" err="1"/>
              <a:t>Notebook</a:t>
            </a:r>
            <a:r>
              <a:rPr lang="uk-UA" sz="2400" noProof="0" dirty="0"/>
              <a:t> - це веб-програма з відкритим вихідним кодом, яка дозволяє створювати та обмінюватися документами, що містять код, рівняння, візуалізації та коментарі. </a:t>
            </a:r>
          </a:p>
          <a:p>
            <a:r>
              <a:rPr lang="uk-UA" sz="2400" noProof="0" dirty="0"/>
              <a:t>Використання включає: очищення та перетворення даних, чисельне моделювання, статистичне моделювання, візуалізацію даних, методи машинного навчання, тощо.</a:t>
            </a:r>
          </a:p>
        </p:txBody>
      </p:sp>
      <p:pic>
        <p:nvPicPr>
          <p:cNvPr id="5" name="Picture 2" descr="https://res.cloudinary.com/dyd911kmh/image/upload/f_auto,q_auto:best/v1578602970/R_or_Py_2_gjocyd.png">
            <a:hlinkClick r:id="rId3"/>
            <a:extLst>
              <a:ext uri="{FF2B5EF4-FFF2-40B4-BE49-F238E27FC236}">
                <a16:creationId xmlns:a16="http://schemas.microsoft.com/office/drawing/2014/main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390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z="4400" noProof="0" dirty="0"/>
              <a:t>Синтаксис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91548" cy="4351338"/>
          </a:xfrm>
        </p:spPr>
        <p:txBody>
          <a:bodyPr>
            <a:normAutofit/>
          </a:bodyPr>
          <a:lstStyle/>
          <a:p>
            <a:r>
              <a:rPr lang="uk-UA" sz="2400" noProof="0" dirty="0" err="1"/>
              <a:t>Python</a:t>
            </a:r>
            <a:r>
              <a:rPr lang="uk-UA" sz="2400" noProof="0" dirty="0"/>
              <a:t> є </a:t>
            </a:r>
            <a:r>
              <a:rPr lang="uk-UA" sz="2400" noProof="0" dirty="0" err="1"/>
              <a:t>регістро</a:t>
            </a:r>
            <a:r>
              <a:rPr lang="uk-UA" sz="2400" noProof="0" dirty="0"/>
              <a:t>-залежним (</a:t>
            </a:r>
            <a:r>
              <a:rPr lang="uk-UA" sz="2400" noProof="0" dirty="0" err="1"/>
              <a:t>var</a:t>
            </a:r>
            <a:r>
              <a:rPr lang="uk-UA" sz="2400" noProof="0" dirty="0"/>
              <a:t> не є еквівалентом </a:t>
            </a:r>
            <a:r>
              <a:rPr lang="uk-UA" sz="2400" noProof="0" dirty="0" err="1"/>
              <a:t>Var</a:t>
            </a:r>
            <a:r>
              <a:rPr lang="uk-UA" sz="2400" noProof="0" dirty="0"/>
              <a:t> або VAR) </a:t>
            </a:r>
          </a:p>
          <a:p>
            <a:r>
              <a:rPr lang="uk-UA" sz="2400" noProof="0" dirty="0" err="1"/>
              <a:t>Python</a:t>
            </a:r>
            <a:r>
              <a:rPr lang="uk-UA" sz="2400" noProof="0" dirty="0"/>
              <a:t> не містить операторних дужок (</a:t>
            </a:r>
            <a:r>
              <a:rPr lang="uk-UA" sz="2400" noProof="0" dirty="0" err="1"/>
              <a:t>begin</a:t>
            </a:r>
            <a:r>
              <a:rPr lang="uk-UA" sz="2400" noProof="0" dirty="0"/>
              <a:t>..</a:t>
            </a:r>
            <a:r>
              <a:rPr lang="uk-UA" sz="2400" noProof="0" dirty="0" err="1"/>
              <a:t>end</a:t>
            </a:r>
            <a:r>
              <a:rPr lang="uk-UA" sz="2400" noProof="0" dirty="0"/>
              <a:t> в </a:t>
            </a:r>
            <a:r>
              <a:rPr lang="uk-UA" sz="2400" noProof="0" dirty="0" err="1"/>
              <a:t>Pascal</a:t>
            </a:r>
            <a:r>
              <a:rPr lang="uk-UA" sz="2400" noProof="0" dirty="0"/>
              <a:t> або {..} в С), блоки виділяються відступами (пробілами або табуляцією), вхід в блок операторів здійснюється двокрапкою.</a:t>
            </a:r>
          </a:p>
          <a:p>
            <a:r>
              <a:rPr lang="uk-UA" sz="2400" noProof="0" dirty="0"/>
              <a:t>Однорядкові коментарі починаються з «#», багаторядкові - починаються і закінчуються трьома подвійними лапками «"""».</a:t>
            </a:r>
          </a:p>
          <a:p>
            <a:r>
              <a:rPr lang="uk-UA" sz="2400" noProof="0" dirty="0"/>
              <a:t>Щоб присвоїти значення змінної використовується знак «=», для порівняння -«==». </a:t>
            </a:r>
          </a:p>
          <a:p>
            <a:r>
              <a:rPr lang="uk-UA" sz="2400" noProof="0" dirty="0"/>
              <a:t>Для збільшення значення змінної використовується оператор «+ =», для зменшення - «- =». Всі ці операції можуть взаємодіяти з більшістю типів, в тому числі з рядками.</a:t>
            </a:r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280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z="4400" noProof="0" dirty="0"/>
              <a:t>Структури даних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Autofit/>
          </a:bodyPr>
          <a:lstStyle/>
          <a:p>
            <a:r>
              <a:rPr lang="uk-UA" sz="2400" noProof="0" dirty="0"/>
              <a:t>Списки - одномірні масиви (список, що включає списки - багатовимірний масив), кортежі - незмінні списки, словники – списки з індексами будь-якого типу (не тільки числовими).</a:t>
            </a:r>
          </a:p>
          <a:p>
            <a:r>
              <a:rPr lang="uk-UA" sz="2400" noProof="0" dirty="0"/>
              <a:t>Масиви в </a:t>
            </a:r>
            <a:r>
              <a:rPr lang="uk-UA" sz="2400" noProof="0" dirty="0" err="1"/>
              <a:t>Python</a:t>
            </a:r>
            <a:r>
              <a:rPr lang="uk-UA" sz="2400" noProof="0" dirty="0"/>
              <a:t> можуть містити дані будь-якого типу, тобто в одному масиві можуть перебувати числові, строкові та інші типи даних. </a:t>
            </a:r>
          </a:p>
          <a:p>
            <a:r>
              <a:rPr lang="uk-UA" sz="2400" noProof="0" dirty="0"/>
              <a:t>Масиви починаються з індексу 0, останній елемент можна отримати за індексом -1.</a:t>
            </a:r>
          </a:p>
          <a:p>
            <a:r>
              <a:rPr lang="uk-UA" sz="2400" noProof="0" dirty="0"/>
              <a:t>Можна використовувати частину масиву, задаючи перший і останній індекс через двокрапку «:» (частина масиву, від першого індексу до останнього не включно). </a:t>
            </a:r>
          </a:p>
          <a:p>
            <a:r>
              <a:rPr lang="uk-UA" sz="2400" noProof="0" dirty="0"/>
              <a:t>Якщо не вказано перший елемент, то відлік починається з початку масиву, якщо не вказано останній - то масив зчитується до останнього елемента. Негативні значення визначають положення елемента з кінця.</a:t>
            </a:r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8946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dirty="0"/>
              <a:t>Оператори</a:t>
            </a:r>
            <a:r>
              <a:rPr lang="uk-UA" sz="4400" noProof="0" dirty="0"/>
              <a:t>: </a:t>
            </a:r>
            <a:r>
              <a:rPr lang="en-US" sz="4400" noProof="0" dirty="0"/>
              <a:t>if, while, for</a:t>
            </a:r>
            <a:endParaRPr lang="uk-UA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uk-UA" sz="2400" noProof="0" dirty="0"/>
              <a:t>Умова задається за допомогою оператора </a:t>
            </a:r>
            <a:r>
              <a:rPr lang="en-US" sz="2400" noProof="0" dirty="0"/>
              <a:t>if, </a:t>
            </a:r>
            <a:r>
              <a:rPr lang="uk-UA" sz="2400" noProof="0" dirty="0"/>
              <a:t>який закінчується «:». Альтернативні умови, які будуть виконуватися якщо перша умова не виконується, задаються оператором </a:t>
            </a:r>
            <a:r>
              <a:rPr lang="en-US" sz="2400" noProof="0" dirty="0" err="1"/>
              <a:t>elif</a:t>
            </a:r>
            <a:r>
              <a:rPr lang="en-US" sz="2400" noProof="0" dirty="0"/>
              <a:t>. Else </a:t>
            </a:r>
            <a:r>
              <a:rPr lang="uk-UA" sz="2400" noProof="0" dirty="0"/>
              <a:t>задає гілку, яка буде виконана якщо жодна з умов не виконується.</a:t>
            </a:r>
          </a:p>
          <a:p>
            <a:r>
              <a:rPr lang="uk-UA" sz="2400" noProof="0" dirty="0"/>
              <a:t>Найпростішим випадком циклу є </a:t>
            </a:r>
            <a:r>
              <a:rPr lang="en-US" sz="2400" noProof="0" dirty="0"/>
              <a:t>while. </a:t>
            </a:r>
            <a:r>
              <a:rPr lang="uk-UA" sz="2400" noProof="0" dirty="0"/>
              <a:t>Як параметр він приймає умову і виконується до тих пір, поки вона істинна.</a:t>
            </a:r>
          </a:p>
          <a:p>
            <a:r>
              <a:rPr lang="uk-UA" sz="2400" noProof="0" dirty="0"/>
              <a:t>В операторі </a:t>
            </a:r>
            <a:r>
              <a:rPr lang="en-US" sz="2400" noProof="0" dirty="0"/>
              <a:t>for </a:t>
            </a:r>
            <a:r>
              <a:rPr lang="uk-UA" sz="2400" noProof="0" dirty="0"/>
              <a:t>відбувається порівняння змінної та списку (</a:t>
            </a:r>
            <a:r>
              <a:rPr lang="en-US" sz="2400" noProof="0" dirty="0"/>
              <a:t>for </a:t>
            </a:r>
            <a:r>
              <a:rPr lang="uk-UA" sz="2400" noProof="0" dirty="0"/>
              <a:t>змінна </a:t>
            </a:r>
            <a:r>
              <a:rPr lang="en-US" sz="2400" noProof="0" dirty="0"/>
              <a:t>in </a:t>
            </a:r>
            <a:r>
              <a:rPr lang="uk-UA" sz="2400" noProof="0" dirty="0"/>
              <a:t>список :). Щоб отримати список цифр до числа &lt;</a:t>
            </a:r>
            <a:r>
              <a:rPr lang="en-US" sz="2400" noProof="0" dirty="0"/>
              <a:t>number&gt; - </a:t>
            </a:r>
            <a:r>
              <a:rPr lang="uk-UA" sz="2400" noProof="0" dirty="0"/>
              <a:t>використовується функція </a:t>
            </a:r>
            <a:r>
              <a:rPr lang="en-US" sz="2400" noProof="0" dirty="0"/>
              <a:t>range (&lt;number&gt;).</a:t>
            </a:r>
            <a:endParaRPr lang="uk-UA" sz="2400" noProof="0" dirty="0"/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999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noProof="0" dirty="0"/>
              <a:t>Класи, методи, об'єкти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uk-UA" sz="2400" noProof="0" dirty="0"/>
              <a:t>Клас - модель того, що потрібно побудувати (наприклад, якщо складається план будівництва, в якому зібрані інструкції про те, як побудувати будинок, то план будівництва є класом).</a:t>
            </a:r>
          </a:p>
          <a:p>
            <a:r>
              <a:rPr lang="uk-UA" sz="2400" noProof="0" dirty="0"/>
              <a:t>Об'єкт - це екземпляр класу (будинок - об'єкт, побудований згідно зі вказівками будівельного плану - класу).</a:t>
            </a:r>
          </a:p>
          <a:p>
            <a:r>
              <a:rPr lang="uk-UA" sz="2400" noProof="0" dirty="0"/>
              <a:t>Метод - це інструмент, який можна використовувати для виконання певної дії. Метод можна розглядати як функцію, яка застосовується до об'єкта, приймає деякі вхідні дані (які були визначені в класі) і повертає деякі вихідні дані.</a:t>
            </a:r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959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 err="1"/>
              <a:t>Data</a:t>
            </a:r>
            <a:r>
              <a:rPr lang="uk-UA" noProof="0" dirty="0"/>
              <a:t> </a:t>
            </a:r>
            <a:r>
              <a:rPr lang="uk-UA" noProof="0" dirty="0" err="1"/>
              <a:t>mining</a:t>
            </a:r>
            <a:endParaRPr lang="uk-U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400" noProof="0" dirty="0"/>
              <a:t>Обсяги інформації, що генеруються та зберігаються, зростають </a:t>
            </a:r>
            <a:r>
              <a:rPr lang="uk-UA" sz="2400" noProof="0" dirty="0" err="1"/>
              <a:t>експоненціально</a:t>
            </a:r>
            <a:r>
              <a:rPr lang="uk-UA" sz="2400" noProof="0" dirty="0"/>
              <a:t>, однак без використання спеціальних засобів аналізу вони не приносять користі. </a:t>
            </a:r>
          </a:p>
          <a:p>
            <a:r>
              <a:rPr lang="uk-UA" sz="2400" noProof="0" dirty="0"/>
              <a:t>Для подолання цієї проблеми було розроблено технології інтелектуального аналізу даних, що дозволяють виймати корисні знання із баз даних. </a:t>
            </a:r>
          </a:p>
          <a:p>
            <a:r>
              <a:rPr lang="uk-UA" sz="2400" noProof="0" dirty="0"/>
              <a:t>Ці технології розвивалися в межах напряму </a:t>
            </a:r>
            <a:r>
              <a:rPr lang="uk-UA" sz="2400" noProof="0" dirty="0" err="1"/>
              <a:t>data</a:t>
            </a:r>
            <a:r>
              <a:rPr lang="uk-UA" sz="2400" noProof="0" dirty="0"/>
              <a:t> </a:t>
            </a:r>
            <a:r>
              <a:rPr lang="uk-UA" sz="2400" noProof="0" dirty="0" err="1"/>
              <a:t>mining</a:t>
            </a:r>
            <a:r>
              <a:rPr lang="uk-UA" sz="2400" noProof="0" dirty="0"/>
              <a:t> (аналіз даних), що являють собою сукупність методів виявлення в «сирих» даних раніше невідомих, нетривіальних, практично корисних і доступних для інтерпретації знань, необхідних для ухвалення рішень в різних сферах людської діяльності.</a:t>
            </a:r>
          </a:p>
        </p:txBody>
      </p:sp>
    </p:spTree>
    <p:extLst>
      <p:ext uri="{BB962C8B-B14F-4D97-AF65-F5344CB8AC3E}">
        <p14:creationId xmlns:p14="http://schemas.microsoft.com/office/powerpoint/2010/main" val="3959382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 err="1"/>
              <a:t>Machine</a:t>
            </a:r>
            <a:r>
              <a:rPr lang="uk-UA" noProof="0" dirty="0"/>
              <a:t> </a:t>
            </a:r>
            <a:r>
              <a:rPr lang="uk-UA" noProof="0" dirty="0" err="1"/>
              <a:t>learning</a:t>
            </a:r>
            <a:endParaRPr lang="uk-U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400" noProof="0" dirty="0"/>
              <a:t>Особливістю методів машинного навчання є не прямий розв’язок задачі, а навчання на множині подібних прикладів. </a:t>
            </a:r>
          </a:p>
          <a:p>
            <a:r>
              <a:rPr lang="uk-UA" sz="2400" noProof="0" dirty="0"/>
              <a:t>Окрім методів штучного інтелекту, під час розробки моделей машинного навчання в якості допоміжних використовуються засоби математичної статистики, чисельних методів, методів оптимізації, теорії ймовірностей, теорії графів.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8133348" y="516266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1946387"/>
              </p:ext>
            </p:extLst>
          </p:nvPr>
        </p:nvGraphicFramePr>
        <p:xfrm>
          <a:off x="4344497" y="3609474"/>
          <a:ext cx="7864951" cy="3274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r:id="rId3" imgW="6515206" imgH="2712783" progId="Visio.Drawing.15">
                  <p:embed/>
                </p:oleObj>
              </mc:Choice>
              <mc:Fallback>
                <p:oleObj r:id="rId3" imgW="6515206" imgH="2712783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4497" y="3609474"/>
                        <a:ext cx="7864951" cy="327404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9438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/>
              <a:t>Використання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400" noProof="0" dirty="0"/>
              <a:t>Технології DM і ML використовуються для розпізнавання зображень, розробки додатків доповненої реальності і комп’ютерного зору, текстового запису з голосу, в робототехніці, для </a:t>
            </a:r>
            <a:r>
              <a:rPr lang="uk-UA" sz="2400" noProof="0" dirty="0" err="1"/>
              <a:t>таргетування</a:t>
            </a:r>
            <a:r>
              <a:rPr lang="uk-UA" sz="2400" noProof="0" dirty="0"/>
              <a:t> реклами та створення системи рекомендацій тощо</a:t>
            </a:r>
          </a:p>
        </p:txBody>
      </p:sp>
      <p:pic>
        <p:nvPicPr>
          <p:cNvPr id="4" name="image50.png"/>
          <p:cNvPicPr/>
          <p:nvPr/>
        </p:nvPicPr>
        <p:blipFill>
          <a:blip r:embed="rId2" cstate="print"/>
          <a:srcRect l="5975" t="20275" r="5988" b="2769"/>
          <a:stretch>
            <a:fillRect/>
          </a:stretch>
        </p:blipFill>
        <p:spPr>
          <a:xfrm>
            <a:off x="2208998" y="3157086"/>
            <a:ext cx="7774004" cy="370091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639297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/>
              <a:t>Завдання аналізу даних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031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sz="2400" noProof="0" dirty="0"/>
              <a:t>Методи машинного навчання використовуються для вирішення таких основних завдань:</a:t>
            </a:r>
          </a:p>
          <a:p>
            <a:pPr lvl="0"/>
            <a:r>
              <a:rPr lang="uk-UA" sz="2400" b="1" noProof="0" dirty="0"/>
              <a:t>Прогнозування</a:t>
            </a:r>
            <a:r>
              <a:rPr lang="uk-UA" sz="2400" noProof="0" dirty="0"/>
              <a:t> – встановлення функціональної залежності між вхідними і неперервними вихідними змінними. Прогнозування найчастіше зводиться до розв’язку задачі регресії.</a:t>
            </a:r>
          </a:p>
          <a:p>
            <a:pPr lvl="0"/>
            <a:r>
              <a:rPr lang="uk-UA" sz="2400" b="1" noProof="0" dirty="0"/>
              <a:t>Класифікація – </a:t>
            </a:r>
            <a:r>
              <a:rPr lang="uk-UA" sz="2400" noProof="0" dirty="0"/>
              <a:t>встановлення функціональної залежності між вхідними і дискретними вихідними змінними. За допомогою класифікації вирішується завдання приналежності об’єктів до одного зі заздалегідь відомих класів.</a:t>
            </a:r>
          </a:p>
          <a:p>
            <a:pPr lvl="0"/>
            <a:r>
              <a:rPr lang="uk-UA" sz="2400" b="1" noProof="0" dirty="0"/>
              <a:t>Кластеризація </a:t>
            </a:r>
            <a:r>
              <a:rPr lang="uk-UA" sz="2400" noProof="0" dirty="0"/>
              <a:t>– групування об’єктів на основі їх властивостей. Об’єкти в середині кластера повинні бути схожими і відрізнятися від об’єктів, що увійшли в інші кластери. Чим більше схожі об’єкти в середині кластера і чим більше відмінностей між кластерами, тим точніше кластеризація.</a:t>
            </a:r>
          </a:p>
          <a:p>
            <a:endParaRPr lang="uk-UA" sz="2400" noProof="0" dirty="0"/>
          </a:p>
        </p:txBody>
      </p:sp>
    </p:spTree>
    <p:extLst>
      <p:ext uri="{BB962C8B-B14F-4D97-AF65-F5344CB8AC3E}">
        <p14:creationId xmlns:p14="http://schemas.microsoft.com/office/powerpoint/2010/main" val="4015975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/>
              <a:t>Алгоритми машинного навчання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8483" y="1527787"/>
            <a:ext cx="8781981" cy="485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289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/>
              <a:t>R </a:t>
            </a:r>
            <a:r>
              <a:rPr lang="uk-UA" noProof="0" dirty="0" err="1"/>
              <a:t>vs</a:t>
            </a:r>
            <a:r>
              <a:rPr lang="uk-UA" noProof="0" dirty="0"/>
              <a:t>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id="{EF05BC29-506A-49EF-A417-B3AF30037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935" y="0"/>
            <a:ext cx="2725065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AEA67839-17EB-4FB9-8C8A-40F9AD4536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516774"/>
              </p:ext>
            </p:extLst>
          </p:nvPr>
        </p:nvGraphicFramePr>
        <p:xfrm>
          <a:off x="838200" y="1690688"/>
          <a:ext cx="10515600" cy="39593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45657480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8414020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7165154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Parameter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R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Python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1496645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Objective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Data analysis and statistics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Deployment and production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212573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Primary Users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Scholar and R&amp;D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Programmers and developers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69399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Task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Easy to get primary results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Good to deploy algorithm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685262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Flexibility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Easy to use available library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Easy to construct new models from scratch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75066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Learning curve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Difficult at the beginning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Linear and smooth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342779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Integration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Run locally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Well-integrated with app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6987788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Database size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Handle huge size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Handle huge size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949567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IDE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Rstudio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Spyder, Ipthon Notebook…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299317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Important librar</a:t>
                      </a:r>
                      <a:r>
                        <a:rPr lang="en-US" sz="2000">
                          <a:effectLst/>
                        </a:rPr>
                        <a:t>ies 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ggplot2</a:t>
                      </a:r>
                      <a:r>
                        <a:rPr lang="ru-RU" sz="2000">
                          <a:effectLst/>
                        </a:rPr>
                        <a:t>, dplyr, psych, rpart, ROCR, cluster, nnet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pandas, </a:t>
                      </a:r>
                      <a:r>
                        <a:rPr lang="en-US" sz="2000" dirty="0" err="1">
                          <a:effectLst/>
                        </a:rPr>
                        <a:t>scipy</a:t>
                      </a:r>
                      <a:r>
                        <a:rPr lang="en-US" sz="2000" dirty="0">
                          <a:effectLst/>
                        </a:rPr>
                        <a:t>, scikit-learn, TensorFlow, caret 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476860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8668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/>
              <a:t>R </a:t>
            </a:r>
            <a:r>
              <a:rPr lang="uk-UA" noProof="0" dirty="0" err="1"/>
              <a:t>vs</a:t>
            </a:r>
            <a:r>
              <a:rPr lang="uk-UA" noProof="0" dirty="0"/>
              <a:t>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2" t="90528" r="-1" b="5059"/>
          <a:stretch/>
        </p:blipFill>
        <p:spPr>
          <a:xfrm>
            <a:off x="2611514" y="2002053"/>
            <a:ext cx="6968971" cy="4485628"/>
          </a:xfrm>
          <a:prstGeom prst="rect">
            <a:avLst/>
          </a:prstGeom>
        </p:spPr>
      </p:pic>
      <p:pic>
        <p:nvPicPr>
          <p:cNvPr id="3" name="Picture 2" descr="https://res.cloudinary.com/dyd911kmh/image/upload/f_auto,q_auto:best/v1578602970/R_or_Py_2_gjocyd.png">
            <a:hlinkClick r:id="rId3"/>
            <a:extLst>
              <a:ext uri="{FF2B5EF4-FFF2-40B4-BE49-F238E27FC236}">
                <a16:creationId xmlns:a16="http://schemas.microsoft.com/office/drawing/2014/main" id="{01FCDBB6-E376-4E39-AB46-BEFF311B6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935" y="0"/>
            <a:ext cx="2725065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2964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A0489E-18A6-4C0D-9EB0-8E5D7B0F1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 err="1"/>
              <a:t>Install</a:t>
            </a:r>
            <a:r>
              <a:rPr lang="uk-UA" noProof="0" dirty="0"/>
              <a:t> R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15C88F-A860-4108-B53D-B1F994849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uk-UA" sz="2400" b="1" i="1" noProof="0" dirty="0"/>
              <a:t>Встановить R (Windows): </a:t>
            </a:r>
          </a:p>
          <a:p>
            <a:pPr>
              <a:spcBef>
                <a:spcPts val="0"/>
              </a:spcBef>
            </a:pPr>
            <a:r>
              <a:rPr lang="uk-UA" sz="2400" noProof="0" dirty="0"/>
              <a:t>скачайте файл за посиланням – </a:t>
            </a:r>
          </a:p>
          <a:p>
            <a:pPr marL="0" indent="0">
              <a:spcBef>
                <a:spcPts val="0"/>
              </a:spcBef>
              <a:buNone/>
            </a:pPr>
            <a:r>
              <a:rPr lang="uk-UA" sz="2400" noProof="0" dirty="0"/>
              <a:t>   https://cran.r-project.org/bin/windows/base/R-4.0.2-win.exe,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uk-UA" sz="2400" noProof="0" dirty="0"/>
              <a:t>   запустіть файл і дотримуйтесь інструкцій</a:t>
            </a:r>
            <a:br>
              <a:rPr lang="uk-UA" sz="2400" noProof="0" dirty="0"/>
            </a:br>
            <a:endParaRPr lang="uk-UA" sz="2400" noProof="0" dirty="0"/>
          </a:p>
          <a:p>
            <a:pPr marL="0" indent="0">
              <a:spcBef>
                <a:spcPts val="0"/>
              </a:spcBef>
              <a:buNone/>
            </a:pPr>
            <a:r>
              <a:rPr lang="uk-UA" sz="2400" b="1" i="1" noProof="0" dirty="0"/>
              <a:t>Скачайте  IDE - </a:t>
            </a:r>
            <a:r>
              <a:rPr lang="uk-UA" sz="2400" b="1" i="1" noProof="0" dirty="0" err="1"/>
              <a:t>Rstudio</a:t>
            </a:r>
            <a:r>
              <a:rPr lang="uk-UA" sz="2400" b="1" i="1" noProof="0" dirty="0"/>
              <a:t>:</a:t>
            </a:r>
          </a:p>
          <a:p>
            <a:pPr>
              <a:spcBef>
                <a:spcPts val="0"/>
              </a:spcBef>
            </a:pPr>
            <a:r>
              <a:rPr lang="uk-UA" sz="2400" noProof="0" dirty="0"/>
              <a:t>https://download1.rstudio.org/desktop/windows/RStudio-1.3.1073.exe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uk-UA" sz="2400" noProof="0" dirty="0"/>
              <a:t>   (також для Windows), запустіть файл і дотримуйтесь інструкцій</a:t>
            </a:r>
            <a:br>
              <a:rPr lang="uk-UA" sz="2400" noProof="0" dirty="0"/>
            </a:br>
            <a:endParaRPr lang="uk-UA" sz="2400" noProof="0" dirty="0"/>
          </a:p>
          <a:p>
            <a:pPr marL="0" indent="0">
              <a:spcBef>
                <a:spcPts val="0"/>
              </a:spcBef>
              <a:buNone/>
            </a:pPr>
            <a:r>
              <a:rPr lang="uk-UA" sz="2400" b="1" i="1" noProof="0" dirty="0"/>
              <a:t>Запустіть </a:t>
            </a:r>
            <a:r>
              <a:rPr lang="uk-UA" sz="2400" b="1" i="1" noProof="0" dirty="0" err="1"/>
              <a:t>RStudio</a:t>
            </a:r>
            <a:endParaRPr lang="uk-UA" sz="2400" b="1" i="1" noProof="0" dirty="0"/>
          </a:p>
          <a:p>
            <a:pPr>
              <a:spcBef>
                <a:spcPts val="0"/>
              </a:spcBef>
            </a:pPr>
            <a:r>
              <a:rPr lang="uk-UA" sz="2400" noProof="0" dirty="0"/>
              <a:t>в правій нижній частині екрана оберіть вкладку </a:t>
            </a:r>
            <a:r>
              <a:rPr lang="uk-UA" sz="2400" noProof="0" dirty="0" err="1"/>
              <a:t>Packages</a:t>
            </a:r>
            <a:r>
              <a:rPr lang="uk-UA" sz="2400" noProof="0" dirty="0"/>
              <a:t> і, натиснувши кнопку </a:t>
            </a:r>
            <a:r>
              <a:rPr lang="uk-UA" sz="2400" noProof="0" dirty="0" err="1"/>
              <a:t>Install</a:t>
            </a:r>
            <a:r>
              <a:rPr lang="uk-UA" sz="2400" noProof="0" dirty="0"/>
              <a:t>, встановіть пакети (це можна робити і пізніше в міру потреби)</a:t>
            </a:r>
          </a:p>
          <a:p>
            <a:pPr marL="0" indent="0">
              <a:buNone/>
            </a:pPr>
            <a:endParaRPr lang="uk-UA" sz="2400" noProof="0" dirty="0"/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id="{0460C6C2-367C-40CE-A27A-908744BB3A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73"/>
          <a:stretch/>
        </p:blipFill>
        <p:spPr bwMode="auto">
          <a:xfrm>
            <a:off x="10839635" y="0"/>
            <a:ext cx="1352365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357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1899</TotalTime>
  <Words>1017</Words>
  <Application>Microsoft Office PowerPoint</Application>
  <PresentationFormat>Широкоэкранный</PresentationFormat>
  <Paragraphs>85</Paragraphs>
  <Slides>14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Visio.Drawing.15</vt:lpstr>
      <vt:lpstr>Лекція 0</vt:lpstr>
      <vt:lpstr>Data mining</vt:lpstr>
      <vt:lpstr>Machine learning</vt:lpstr>
      <vt:lpstr>Використання</vt:lpstr>
      <vt:lpstr>Завдання аналізу даних</vt:lpstr>
      <vt:lpstr>Алгоритми машинного навчання</vt:lpstr>
      <vt:lpstr>R vs Python</vt:lpstr>
      <vt:lpstr>R vs Python</vt:lpstr>
      <vt:lpstr>Install R</vt:lpstr>
      <vt:lpstr>Install Python</vt:lpstr>
      <vt:lpstr>Синтаксис Python</vt:lpstr>
      <vt:lpstr>Структури даних Python</vt:lpstr>
      <vt:lpstr>Оператори: if, while, for</vt:lpstr>
      <vt:lpstr>Класи, методи, об'єкти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kateryna kononova</dc:creator>
  <cp:lastModifiedBy>Kateryna Kononova</cp:lastModifiedBy>
  <cp:revision>28</cp:revision>
  <dcterms:created xsi:type="dcterms:W3CDTF">2020-08-21T08:15:31Z</dcterms:created>
  <dcterms:modified xsi:type="dcterms:W3CDTF">2020-09-06T10:40:21Z</dcterms:modified>
</cp:coreProperties>
</file>

<file path=docProps/thumbnail.jpeg>
</file>